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89" r:id="rId5"/>
    <p:sldId id="290" r:id="rId6"/>
    <p:sldId id="259" r:id="rId7"/>
    <p:sldId id="260" r:id="rId8"/>
    <p:sldId id="265" r:id="rId9"/>
    <p:sldId id="266" r:id="rId10"/>
    <p:sldId id="286" r:id="rId11"/>
    <p:sldId id="288" r:id="rId12"/>
    <p:sldId id="267" r:id="rId13"/>
    <p:sldId id="272" r:id="rId14"/>
    <p:sldId id="273" r:id="rId15"/>
    <p:sldId id="274" r:id="rId16"/>
    <p:sldId id="275" r:id="rId17"/>
    <p:sldId id="279" r:id="rId18"/>
    <p:sldId id="291" r:id="rId19"/>
    <p:sldId id="292" r:id="rId20"/>
  </p:sldIdLst>
  <p:sldSz cx="8893175" cy="73453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>
          <p15:clr>
            <a:srgbClr val="A4A3A4"/>
          </p15:clr>
        </p15:guide>
        <p15:guide id="2" pos="2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66" y="60"/>
      </p:cViewPr>
      <p:guideLst>
        <p:guide orient="horz" pos="2314"/>
        <p:guide pos="2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988" y="2281824"/>
            <a:ext cx="7559199" cy="15744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6" y="4162373"/>
            <a:ext cx="6225223" cy="18771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7552" y="294156"/>
            <a:ext cx="2000964" cy="6267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4659" y="294156"/>
            <a:ext cx="5854674" cy="6267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99" y="4720076"/>
            <a:ext cx="7559199" cy="14588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2499" y="3113279"/>
            <a:ext cx="7559199" cy="16067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4659" y="1713919"/>
            <a:ext cx="3927819" cy="484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0697" y="1713919"/>
            <a:ext cx="3927819" cy="484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659" y="1644205"/>
            <a:ext cx="3929363" cy="685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4659" y="2329432"/>
            <a:ext cx="3929363" cy="4232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7610" y="1644205"/>
            <a:ext cx="3930907" cy="685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17610" y="2329432"/>
            <a:ext cx="3930907" cy="4232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2454"/>
            <a:ext cx="2925793" cy="12446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6984" y="292455"/>
            <a:ext cx="4971532" cy="6269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4659" y="1537086"/>
            <a:ext cx="2925793" cy="5024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125" y="5141754"/>
            <a:ext cx="5335905" cy="607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3125" y="656322"/>
            <a:ext cx="5335905" cy="4407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43125" y="5748767"/>
            <a:ext cx="5335905" cy="8620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5"/>
            <a:ext cx="8003858" cy="122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659" y="1713919"/>
            <a:ext cx="8003858" cy="484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44659" y="6808064"/>
            <a:ext cx="2075074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38502" y="6808064"/>
            <a:ext cx="2816172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73442" y="6808064"/>
            <a:ext cx="2075074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fund.org.ua/Uploads/Files/books_pdf/How+to_teach_and_learn_A4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m.coe.int/traumatic-events-ukr-/1680a765d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93176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0483" y="2687443"/>
            <a:ext cx="5360478" cy="2428892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ПСИХОЛОГІЧНА БЕЗПЕКА ДІТЕЙ В УМОВАХ СЬОГОДЕННЯ</a:t>
            </a:r>
            <a:b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0425" y="3901889"/>
            <a:ext cx="4500594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Практичний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психолог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КЗ “ДНЗ №1 ВМР”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Олена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ТКАЧУК</a:t>
            </a:r>
            <a:endParaRPr lang="uk-UA" sz="2800" b="1" baseline="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80" y="1728465"/>
            <a:ext cx="3188032" cy="31683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1062211" y="16653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-методичний онлайн-семінар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вихователів –методистів ЗДО Вінницької МТГ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894859" y="1085999"/>
            <a:ext cx="1769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20.04.2023 року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5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6"/>
            <a:ext cx="8003858" cy="10210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“Кольорове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дихання”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3579" y="1172351"/>
            <a:ext cx="5144938" cy="53891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Пропонується взяти до рук квадрат такого кольору, який до вподоби. Сісти зручно. Подивитися на свій квадрат.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Вдихніть, рахуючи до 4. Підніміть очі вгору, ковзаючи поглядом по лівій стороні квадрата.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 Затримайте дихання, рахуючи до 4. У цей час пройдіть очима вздовж верхньої сторони квадрата.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 Видихніть рахуючи до 4. Опустить очі вниз по правій стороні квадрата.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 Затримайте дихання,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рахуючи до 4. Пробіжіться очима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по нижній частині квадрата.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r="23979"/>
          <a:stretch/>
        </p:blipFill>
        <p:spPr bwMode="auto">
          <a:xfrm>
            <a:off x="803249" y="1815293"/>
            <a:ext cx="2071702" cy="17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7401" r="7401"/>
          <a:stretch>
            <a:fillRect/>
          </a:stretch>
        </p:blipFill>
        <p:spPr bwMode="auto">
          <a:xfrm>
            <a:off x="374621" y="3672681"/>
            <a:ext cx="2857520" cy="197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" y="1"/>
            <a:ext cx="8893027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5-4-3-2-1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5017" y="1386665"/>
            <a:ext cx="5073500" cy="517485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5 речей, які ви можете побачити.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4 речі, які ви можете відчути («мої ноги на підлозі»).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3 речі, які ви можете почути («рух на вулиці», «спів птахів»).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2 речі, які ви відчуваєте на запах.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1 річ, яку ви можете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скушту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497" y="2386797"/>
            <a:ext cx="289007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Зняття напруження у тілі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768" y="1983713"/>
            <a:ext cx="4950327" cy="46893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Стисніть сильно кулаки. Потримайте їх декілька секунд і повільно відпустіть. Повторіть так само для 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язів передпліччя.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Підніміть плечі так, щоб вони торкалися вух. Потримайте їх в такому положенні, а потім розслабтесь.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45" y="1958169"/>
            <a:ext cx="369826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" y="0"/>
            <a:ext cx="8893029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529409"/>
            <a:ext cx="8003858" cy="207170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Реагуємо на  почуття та допомагаємо дітям проживати їх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001" y="4672813"/>
            <a:ext cx="2586269" cy="19128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5" y="2743987"/>
            <a:ext cx="2877726" cy="21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0" y="2561703"/>
            <a:ext cx="3407816" cy="19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0835" y="4887127"/>
            <a:ext cx="2928958" cy="195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5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 робити?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3579" y="1386665"/>
            <a:ext cx="5357850" cy="54606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Започаткуйте щоденний ритуал                          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оцінювання власного 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емоційного стану разом з дітьми.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- Знайдіть у просторі або створіть 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умовне місце для емоційної 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схованки, у якій можна безпечно </a:t>
            </a:r>
          </a:p>
          <a:p>
            <a:pPr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прожити свої надмірні емоції.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- Якщо комусь страшно, знайдіть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спосіб, як вивільнити страх.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- Допомагайте дітям проговорювати свої переживання</a:t>
            </a:r>
            <a:r>
              <a:rPr lang="uk-UA" sz="3000" dirty="0" smtClean="0"/>
              <a:t>. </a:t>
            </a: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21" y="1886731"/>
            <a:ext cx="2900143" cy="359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Враховуємо можливості мозку, </a:t>
            </a:r>
            <a:b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 працює у стресі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2148" t="2172" r="16614"/>
          <a:stretch/>
        </p:blipFill>
        <p:spPr>
          <a:xfrm>
            <a:off x="374621" y="2243921"/>
            <a:ext cx="3714776" cy="3115622"/>
          </a:xfrm>
          <a:prstGeom prst="rect">
            <a:avLst/>
          </a:prstGeom>
        </p:spPr>
      </p:pic>
      <p:pic>
        <p:nvPicPr>
          <p:cNvPr id="5" name="Рисунок 4" descr="Нервові зв'язки: картинки, стокові Нервові зв'язки фотографії, зображення |  Скачати з Depositphotos"/>
          <p:cNvPicPr/>
          <p:nvPr/>
        </p:nvPicPr>
        <p:blipFill>
          <a:blip r:embed="rId4" cstate="print"/>
          <a:srcRect l="6816" t="5182" r="2147" b="10784"/>
          <a:stretch>
            <a:fillRect/>
          </a:stretch>
        </p:blipFill>
        <p:spPr bwMode="auto">
          <a:xfrm>
            <a:off x="3589331" y="3958433"/>
            <a:ext cx="47863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3174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6"/>
            <a:ext cx="8003858" cy="10210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 робити?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2075" y="1243789"/>
            <a:ext cx="6161100" cy="578647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Знизьте рівень власних професійних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очікувань стосовно когнітивних  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досягнень дітей.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Реагуйте на запити дітей та їх потреби.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Більше хвалить за найменші досягнення.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Допомагайте дітям зняти психічне та 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емоційне напруження через практичні, 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проблемні, пошукові, творчі види 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діяльності.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Ставте конкретні завдання. Давайте 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дітям можливість обирати.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В стресовій ситуації діалог кращий за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“сухі”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інструкції чи розповіді, а творче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завдання – за      рутинні справи.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45" y="2172483"/>
            <a:ext cx="259686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5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39" y="382548"/>
            <a:ext cx="8003858" cy="229544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Бережіть себе та людей поруч. Зараз важливе кожне добре та тепле слово підтримки</a:t>
            </a:r>
            <a:endParaRPr lang="uk-U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емінар 22-23\fb_img_1647673234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443" y="2601483"/>
            <a:ext cx="6070290" cy="3960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5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“Кращі практики психолого-педагогічного супроводу та підтримки учасників освітнього процесу в умовах воєнних дій збройних конфліктів” Додаток до листа КЗ ДНМЦ ПС від 15.04.22 №01/03-69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“Як вчити та навчатися в умовах війни” інформаційно-методичні матеріали для дорослих зі створення сприятливих умов для навчання та розвитку в умовах воєнного часу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https://childfund.org.ua/Uploads/Files/books_pdf/How+to_teach_and_learn_A4.pdf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Травматичні події: психологічна підтримка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самодопомога  </a:t>
            </a:r>
            <a:r>
              <a:rPr lang="uk-UA" sz="28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://rm.coe.int/traumatic-events-ukr-/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1680a765d4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5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63" y="2592561"/>
            <a:ext cx="8003858" cy="12242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відсутність загрози життю, здоров'ю людей;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 стабільності та спокою;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відсутність ризику та нестабільності.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 bwMode="auto">
          <a:xfrm>
            <a:off x="1134219" y="3528665"/>
            <a:ext cx="6356852" cy="325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3173" cy="7345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6"/>
            <a:ext cx="8003858" cy="109251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0835" y="1529541"/>
            <a:ext cx="4390208" cy="50319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Фізична безпека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стан захищеності життєдіяльності людини від безпосередніх загроз її життю, здоров'ю, тілесній неушкодженості.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Психологічна безпека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стан психологічної захищеності, а також здатності людини і середовища відбивати несприятливі зовнішні та внутрішні впливи.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34" y="2315359"/>
            <a:ext cx="352664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5"/>
            <a:ext cx="8003858" cy="15925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Плекаємо майстерність дбати про себе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659" y="1458103"/>
            <a:ext cx="8003858" cy="510341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Турбота про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себе-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не потурання собі.</a:t>
            </a:r>
          </a:p>
          <a:p>
            <a:pPr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самозбереження… </a:t>
            </a:r>
          </a:p>
          <a:p>
            <a:pPr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Одрі Лорд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203" y="1584449"/>
            <a:ext cx="3312368" cy="1894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558" y="4101230"/>
            <a:ext cx="3296581" cy="2197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0683" y="4393401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43658"/>
            <a:ext cx="8003858" cy="107157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 робити 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2141" y="1243789"/>
            <a:ext cx="5286412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Щоденна рутина, сон, їжа;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- Улюблена соціальна активність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(розслаблююча активність,   </a:t>
            </a:r>
          </a:p>
          <a:p>
            <a:pPr marL="0" lv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фізичні навантаження, творча </a:t>
            </a:r>
          </a:p>
          <a:p>
            <a:pPr marL="0" lv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діяльність, спілкування тощо)</a:t>
            </a:r>
          </a:p>
          <a:p>
            <a:pPr lvl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- Техніка «Зупинись, подумай, лише потім дій»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- Вправа «Усвідомлене пиття»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- Плануйте щось приємне.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28" y="2163363"/>
            <a:ext cx="2900143" cy="359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457971"/>
            <a:ext cx="8003858" cy="16079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Дбаємо про  безпеку та захищеність тих, хто поруч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1" y="2243921"/>
            <a:ext cx="3196255" cy="21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55" y="4529937"/>
            <a:ext cx="2857520" cy="22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1" y="2101045"/>
            <a:ext cx="3775355" cy="188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Техніки для зцілення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0835" y="1713919"/>
            <a:ext cx="4500594" cy="48476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Техніки відновлення власного відчуття безпеки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Техніки відновлення відчуття захищеності, досягнення стану заспокоєння та рівноваги.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Техніки зняття напруги та скутості в тілі.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819" y="5744383"/>
            <a:ext cx="2500091" cy="1312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46" y="4172747"/>
            <a:ext cx="2428892" cy="1620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183" y="1458103"/>
            <a:ext cx="2400298" cy="1523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3447" y="2386797"/>
            <a:ext cx="1811707" cy="2130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67796" cy="734536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01" y="1882252"/>
            <a:ext cx="2433141" cy="35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6"/>
            <a:ext cx="8003858" cy="1021072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“Пожежник”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0483" y="1243789"/>
            <a:ext cx="5382692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Енергійно потріть одну руку об    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іншу та відчуйте, як їх наповнює тепло. 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Тепер настав час “гасити вогонь”.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Зробіть глибокий вдих, а потім 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зробіть дуже довгий видих.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Спрямуйте потік повітря, що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видихається на розігріті руки.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Пожежу загасили!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0"/>
            <a:ext cx="8893175" cy="7345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9" y="294156"/>
            <a:ext cx="8003858" cy="1092510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“Гарячий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шоколад”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9397" y="1243789"/>
            <a:ext cx="4359120" cy="53177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Складіть руки так, ніби вони – маленька чашка. Уявіть, що ця чашка наповнена гарячим шоколадом.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Рахуючи до двох робимо вдих і “вдихаємо запах шоколаду”.                             Рахуючи до чотирьох і набравши повітря в рот дмухаємо, щоб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“напій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швидше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охолонув”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Повторюємо тричі!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0" y="2060777"/>
            <a:ext cx="3764831" cy="23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683</Words>
  <Application>Microsoft Office PowerPoint</Application>
  <PresentationFormat>Довільний</PresentationFormat>
  <Paragraphs>100</Paragraphs>
  <Slides>19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ПСИХОЛОГІЧНА БЕЗПЕКА ДІТЕЙ В УМОВАХ СЬОГОДЕННЯ   </vt:lpstr>
      <vt:lpstr>Безпека</vt:lpstr>
      <vt:lpstr>Безпека</vt:lpstr>
      <vt:lpstr>Плекаємо майстерність дбати про себе  </vt:lpstr>
      <vt:lpstr>Що робити ?</vt:lpstr>
      <vt:lpstr>Дбаємо про  безпеку та захищеність тих, хто поруч </vt:lpstr>
      <vt:lpstr>Техніки для зцілення</vt:lpstr>
      <vt:lpstr>“Пожежник”</vt:lpstr>
      <vt:lpstr>“Гарячий шоколад”</vt:lpstr>
      <vt:lpstr>Гра “Кольорове дихання”</vt:lpstr>
      <vt:lpstr>5-4-3-2-1</vt:lpstr>
      <vt:lpstr>Зняття напруження у тілі </vt:lpstr>
      <vt:lpstr>Реагуємо на  почуття та допомагаємо дітям проживати їх</vt:lpstr>
      <vt:lpstr>Що робити?</vt:lpstr>
      <vt:lpstr>  Враховуємо можливості мозку,  що працює у стресі</vt:lpstr>
      <vt:lpstr>Що робити?</vt:lpstr>
      <vt:lpstr>Бережіть себе та людей поруч. Зараз важливе кожне добре та тепле слово підтримки</vt:lpstr>
      <vt:lpstr>Література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kindergarten</cp:lastModifiedBy>
  <cp:revision>137</cp:revision>
  <dcterms:modified xsi:type="dcterms:W3CDTF">2023-04-18T09:04:23Z</dcterms:modified>
</cp:coreProperties>
</file>